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6" r:id="rId5"/>
    <p:sldId id="261" r:id="rId6"/>
    <p:sldId id="262" r:id="rId7"/>
    <p:sldId id="258" r:id="rId8"/>
    <p:sldId id="263" r:id="rId9"/>
    <p:sldId id="264" r:id="rId10"/>
    <p:sldId id="265" r:id="rId11"/>
    <p:sldId id="267" r:id="rId12"/>
    <p:sldId id="269" r:id="rId13"/>
    <p:sldId id="270" r:id="rId14"/>
    <p:sldId id="266" r:id="rId15"/>
    <p:sldId id="260" r:id="rId16"/>
    <p:sldId id="271" r:id="rId17"/>
    <p:sldId id="259" r:id="rId18"/>
    <p:sldId id="27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ummary Section" id="{8E9D7C83-39AC-40CD-BB04-ACED8764EE7D}">
          <p14:sldIdLst>
            <p14:sldId id="256"/>
            <p14:sldId id="261"/>
            <p14:sldId id="262"/>
          </p14:sldIdLst>
        </p14:section>
        <p14:section name="Nature of Ionic Bonds" id="{FBAA981E-4A85-42DE-A299-010B2FA1ACC1}">
          <p14:sldIdLst>
            <p14:sldId id="258"/>
            <p14:sldId id="263"/>
            <p14:sldId id="264"/>
            <p14:sldId id="265"/>
            <p14:sldId id="267"/>
            <p14:sldId id="269"/>
            <p14:sldId id="270"/>
            <p14:sldId id="266"/>
          </p14:sldIdLst>
        </p14:section>
        <p14:section name="Naming ionic compounds" id="{7656D756-7919-46C3-A209-C70E3EEE0B30}">
          <p14:sldIdLst>
            <p14:sldId id="260"/>
            <p14:sldId id="271"/>
          </p14:sldIdLst>
        </p14:section>
        <p14:section name="Structures of Ionic Compound" id="{A1CC1363-FA72-E54D-83A7-7708371F3868}">
          <p14:sldIdLst>
            <p14:sldId id="259"/>
            <p14:sldId id="272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06"/>
    <p:restoredTop sz="85929"/>
  </p:normalViewPr>
  <p:slideViewPr>
    <p:cSldViewPr snapToGrid="0" snapToObjects="1">
      <p:cViewPr varScale="1">
        <p:scale>
          <a:sx n="177" d="100"/>
          <a:sy n="177" d="100"/>
        </p:scale>
        <p:origin x="3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2AB441-7F70-CE4E-8501-D8702616B14F}" type="doc">
      <dgm:prSet loTypeId="urn:microsoft.com/office/officeart/2005/8/layout/vProcess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C456BA9-823A-6F41-9823-10FAD63A7D8E}">
      <dgm:prSet phldrT="[Text]"/>
      <dgm:spPr/>
      <dgm:t>
        <a:bodyPr/>
        <a:lstStyle/>
        <a:p>
          <a:r>
            <a:rPr lang="en-GB" dirty="0"/>
            <a:t>Find charge of cation</a:t>
          </a:r>
        </a:p>
      </dgm:t>
    </dgm:pt>
    <dgm:pt modelId="{B8280DF8-8A46-1548-A8E7-69A3D6B35174}" type="parTrans" cxnId="{9F66DF88-3DC8-F743-A1BA-DB00D889C7D8}">
      <dgm:prSet/>
      <dgm:spPr/>
      <dgm:t>
        <a:bodyPr/>
        <a:lstStyle/>
        <a:p>
          <a:endParaRPr lang="en-GB"/>
        </a:p>
      </dgm:t>
    </dgm:pt>
    <dgm:pt modelId="{B0C6D089-32A4-9E49-A00A-A5C7ADCEEE5D}" type="sibTrans" cxnId="{9F66DF88-3DC8-F743-A1BA-DB00D889C7D8}">
      <dgm:prSet/>
      <dgm:spPr/>
      <dgm:t>
        <a:bodyPr/>
        <a:lstStyle/>
        <a:p>
          <a:endParaRPr lang="en-GB"/>
        </a:p>
      </dgm:t>
    </dgm:pt>
    <dgm:pt modelId="{57C24F04-C01B-BD47-BC8E-B6215E7B07A9}">
      <dgm:prSet phldrT="[Text]"/>
      <dgm:spPr/>
      <dgm:t>
        <a:bodyPr/>
        <a:lstStyle/>
        <a:p>
          <a:r>
            <a:rPr lang="en-GB" dirty="0"/>
            <a:t>Find charge of anion</a:t>
          </a:r>
        </a:p>
      </dgm:t>
    </dgm:pt>
    <dgm:pt modelId="{62890CF3-48D4-C54C-9BE1-3F008C8F3C79}" type="parTrans" cxnId="{EB98342D-C388-0D4F-8295-1D9BAD7D0042}">
      <dgm:prSet/>
      <dgm:spPr/>
      <dgm:t>
        <a:bodyPr/>
        <a:lstStyle/>
        <a:p>
          <a:endParaRPr lang="en-GB"/>
        </a:p>
      </dgm:t>
    </dgm:pt>
    <dgm:pt modelId="{F03429DC-787F-BC49-8653-A08BD00B452B}" type="sibTrans" cxnId="{EB98342D-C388-0D4F-8295-1D9BAD7D0042}">
      <dgm:prSet/>
      <dgm:spPr/>
      <dgm:t>
        <a:bodyPr/>
        <a:lstStyle/>
        <a:p>
          <a:endParaRPr lang="en-GB"/>
        </a:p>
      </dgm:t>
    </dgm:pt>
    <dgm:pt modelId="{6007E81A-D7B2-4C4A-92AA-2BB44F66AF4A}">
      <dgm:prSet phldrT="[Text]"/>
      <dgm:spPr/>
      <dgm:t>
        <a:bodyPr/>
        <a:lstStyle/>
        <a:p>
          <a:r>
            <a:rPr lang="en-GB" dirty="0"/>
            <a:t>Cross multiply, simplify</a:t>
          </a:r>
        </a:p>
      </dgm:t>
    </dgm:pt>
    <dgm:pt modelId="{F1788A8B-BEEB-4043-BA41-329DB7B687DC}" type="parTrans" cxnId="{B06E4B1D-4CDE-024E-BA28-2A360F9480AF}">
      <dgm:prSet/>
      <dgm:spPr/>
      <dgm:t>
        <a:bodyPr/>
        <a:lstStyle/>
        <a:p>
          <a:endParaRPr lang="en-GB"/>
        </a:p>
      </dgm:t>
    </dgm:pt>
    <dgm:pt modelId="{E2705E70-1DCB-0349-8A33-27B9976267DD}" type="sibTrans" cxnId="{B06E4B1D-4CDE-024E-BA28-2A360F9480AF}">
      <dgm:prSet/>
      <dgm:spPr/>
      <dgm:t>
        <a:bodyPr/>
        <a:lstStyle/>
        <a:p>
          <a:endParaRPr lang="en-GB"/>
        </a:p>
      </dgm:t>
    </dgm:pt>
    <dgm:pt modelId="{439FE5DC-5BBF-F143-A237-4232E1D21068}">
      <dgm:prSet/>
      <dgm:spPr/>
      <dgm:t>
        <a:bodyPr/>
        <a:lstStyle/>
        <a:p>
          <a:r>
            <a:rPr lang="en-GB" dirty="0"/>
            <a:t>If not given, use periodic table to reason</a:t>
          </a:r>
        </a:p>
      </dgm:t>
    </dgm:pt>
    <dgm:pt modelId="{8604296B-A3BE-FC4C-87EC-D4CF4DD99922}" type="parTrans" cxnId="{73BC5589-5756-9941-8581-84EA0143A909}">
      <dgm:prSet/>
      <dgm:spPr/>
      <dgm:t>
        <a:bodyPr/>
        <a:lstStyle/>
        <a:p>
          <a:endParaRPr lang="en-GB"/>
        </a:p>
      </dgm:t>
    </dgm:pt>
    <dgm:pt modelId="{BE4706CA-AAFF-6B49-A74B-E2EC50EE9220}" type="sibTrans" cxnId="{73BC5589-5756-9941-8581-84EA0143A909}">
      <dgm:prSet/>
      <dgm:spPr/>
      <dgm:t>
        <a:bodyPr/>
        <a:lstStyle/>
        <a:p>
          <a:endParaRPr lang="en-GB"/>
        </a:p>
      </dgm:t>
    </dgm:pt>
    <dgm:pt modelId="{3E2009C9-8A16-2946-90DE-2C9163034878}" type="pres">
      <dgm:prSet presAssocID="{6D2AB441-7F70-CE4E-8501-D8702616B14F}" presName="outerComposite" presStyleCnt="0">
        <dgm:presLayoutVars>
          <dgm:chMax val="5"/>
          <dgm:dir/>
          <dgm:resizeHandles val="exact"/>
        </dgm:presLayoutVars>
      </dgm:prSet>
      <dgm:spPr/>
    </dgm:pt>
    <dgm:pt modelId="{B54226E8-9717-E84C-8820-CBD9C83EC77A}" type="pres">
      <dgm:prSet presAssocID="{6D2AB441-7F70-CE4E-8501-D8702616B14F}" presName="dummyMaxCanvas" presStyleCnt="0">
        <dgm:presLayoutVars/>
      </dgm:prSet>
      <dgm:spPr/>
    </dgm:pt>
    <dgm:pt modelId="{C35E6663-0CF9-7341-B4C0-1B7994E1D5EE}" type="pres">
      <dgm:prSet presAssocID="{6D2AB441-7F70-CE4E-8501-D8702616B14F}" presName="ThreeNodes_1" presStyleLbl="node1" presStyleIdx="0" presStyleCnt="3" custLinFactNeighborX="-14215" custLinFactNeighborY="-5740">
        <dgm:presLayoutVars>
          <dgm:bulletEnabled val="1"/>
        </dgm:presLayoutVars>
      </dgm:prSet>
      <dgm:spPr/>
    </dgm:pt>
    <dgm:pt modelId="{9DC82F14-8C29-DF47-A61F-8B47E9B963C5}" type="pres">
      <dgm:prSet presAssocID="{6D2AB441-7F70-CE4E-8501-D8702616B14F}" presName="ThreeNodes_2" presStyleLbl="node1" presStyleIdx="1" presStyleCnt="3">
        <dgm:presLayoutVars>
          <dgm:bulletEnabled val="1"/>
        </dgm:presLayoutVars>
      </dgm:prSet>
      <dgm:spPr/>
    </dgm:pt>
    <dgm:pt modelId="{6088A0EB-FE8E-B64A-A290-675510C04803}" type="pres">
      <dgm:prSet presAssocID="{6D2AB441-7F70-CE4E-8501-D8702616B14F}" presName="ThreeNodes_3" presStyleLbl="node1" presStyleIdx="2" presStyleCnt="3">
        <dgm:presLayoutVars>
          <dgm:bulletEnabled val="1"/>
        </dgm:presLayoutVars>
      </dgm:prSet>
      <dgm:spPr/>
    </dgm:pt>
    <dgm:pt modelId="{DDFBBB29-1C23-0748-8851-73E24862A2D5}" type="pres">
      <dgm:prSet presAssocID="{6D2AB441-7F70-CE4E-8501-D8702616B14F}" presName="ThreeConn_1-2" presStyleLbl="fgAccFollowNode1" presStyleIdx="0" presStyleCnt="2">
        <dgm:presLayoutVars>
          <dgm:bulletEnabled val="1"/>
        </dgm:presLayoutVars>
      </dgm:prSet>
      <dgm:spPr/>
    </dgm:pt>
    <dgm:pt modelId="{671AC63A-3224-B447-8160-AE229DC7F151}" type="pres">
      <dgm:prSet presAssocID="{6D2AB441-7F70-CE4E-8501-D8702616B14F}" presName="ThreeConn_2-3" presStyleLbl="fgAccFollowNode1" presStyleIdx="1" presStyleCnt="2">
        <dgm:presLayoutVars>
          <dgm:bulletEnabled val="1"/>
        </dgm:presLayoutVars>
      </dgm:prSet>
      <dgm:spPr/>
    </dgm:pt>
    <dgm:pt modelId="{805411CB-B285-2D4E-88D9-4424A408B964}" type="pres">
      <dgm:prSet presAssocID="{6D2AB441-7F70-CE4E-8501-D8702616B14F}" presName="ThreeNodes_1_text" presStyleLbl="node1" presStyleIdx="2" presStyleCnt="3">
        <dgm:presLayoutVars>
          <dgm:bulletEnabled val="1"/>
        </dgm:presLayoutVars>
      </dgm:prSet>
      <dgm:spPr/>
    </dgm:pt>
    <dgm:pt modelId="{8FD23A0B-BF42-E046-8405-4E3CE4517452}" type="pres">
      <dgm:prSet presAssocID="{6D2AB441-7F70-CE4E-8501-D8702616B14F}" presName="ThreeNodes_2_text" presStyleLbl="node1" presStyleIdx="2" presStyleCnt="3">
        <dgm:presLayoutVars>
          <dgm:bulletEnabled val="1"/>
        </dgm:presLayoutVars>
      </dgm:prSet>
      <dgm:spPr/>
    </dgm:pt>
    <dgm:pt modelId="{C92A3995-BB3E-D346-BFCC-38E63BAE1E7D}" type="pres">
      <dgm:prSet presAssocID="{6D2AB441-7F70-CE4E-8501-D8702616B14F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B6EB0C17-6179-F049-9CB6-141DB91B9663}" type="presOf" srcId="{57C24F04-C01B-BD47-BC8E-B6215E7B07A9}" destId="{8FD23A0B-BF42-E046-8405-4E3CE4517452}" srcOrd="1" destOrd="0" presId="urn:microsoft.com/office/officeart/2005/8/layout/vProcess5"/>
    <dgm:cxn modelId="{B06E4B1D-4CDE-024E-BA28-2A360F9480AF}" srcId="{6D2AB441-7F70-CE4E-8501-D8702616B14F}" destId="{6007E81A-D7B2-4C4A-92AA-2BB44F66AF4A}" srcOrd="2" destOrd="0" parTransId="{F1788A8B-BEEB-4043-BA41-329DB7B687DC}" sibTransId="{E2705E70-1DCB-0349-8A33-27B9976267DD}"/>
    <dgm:cxn modelId="{28A22C27-FCA0-8642-A2FA-1F7B4B12D65A}" type="presOf" srcId="{57C24F04-C01B-BD47-BC8E-B6215E7B07A9}" destId="{9DC82F14-8C29-DF47-A61F-8B47E9B963C5}" srcOrd="0" destOrd="0" presId="urn:microsoft.com/office/officeart/2005/8/layout/vProcess5"/>
    <dgm:cxn modelId="{EB98342D-C388-0D4F-8295-1D9BAD7D0042}" srcId="{6D2AB441-7F70-CE4E-8501-D8702616B14F}" destId="{57C24F04-C01B-BD47-BC8E-B6215E7B07A9}" srcOrd="1" destOrd="0" parTransId="{62890CF3-48D4-C54C-9BE1-3F008C8F3C79}" sibTransId="{F03429DC-787F-BC49-8653-A08BD00B452B}"/>
    <dgm:cxn modelId="{DB6D3B33-3620-324F-8835-7C82A19F6656}" type="presOf" srcId="{439FE5DC-5BBF-F143-A237-4232E1D21068}" destId="{805411CB-B285-2D4E-88D9-4424A408B964}" srcOrd="1" destOrd="1" presId="urn:microsoft.com/office/officeart/2005/8/layout/vProcess5"/>
    <dgm:cxn modelId="{B8B86138-502A-1C4F-B092-234CA7F38100}" type="presOf" srcId="{7C456BA9-823A-6F41-9823-10FAD63A7D8E}" destId="{805411CB-B285-2D4E-88D9-4424A408B964}" srcOrd="1" destOrd="0" presId="urn:microsoft.com/office/officeart/2005/8/layout/vProcess5"/>
    <dgm:cxn modelId="{94612D64-FF5A-5B45-9573-090ED7C4D1F6}" type="presOf" srcId="{6007E81A-D7B2-4C4A-92AA-2BB44F66AF4A}" destId="{C92A3995-BB3E-D346-BFCC-38E63BAE1E7D}" srcOrd="1" destOrd="0" presId="urn:microsoft.com/office/officeart/2005/8/layout/vProcess5"/>
    <dgm:cxn modelId="{F7A54471-03DE-9347-BDA9-9CAD15E7D3E1}" type="presOf" srcId="{7C456BA9-823A-6F41-9823-10FAD63A7D8E}" destId="{C35E6663-0CF9-7341-B4C0-1B7994E1D5EE}" srcOrd="0" destOrd="0" presId="urn:microsoft.com/office/officeart/2005/8/layout/vProcess5"/>
    <dgm:cxn modelId="{9480B271-4461-4B43-9B66-2169F8E2C145}" type="presOf" srcId="{F03429DC-787F-BC49-8653-A08BD00B452B}" destId="{671AC63A-3224-B447-8160-AE229DC7F151}" srcOrd="0" destOrd="0" presId="urn:microsoft.com/office/officeart/2005/8/layout/vProcess5"/>
    <dgm:cxn modelId="{9F66DF88-3DC8-F743-A1BA-DB00D889C7D8}" srcId="{6D2AB441-7F70-CE4E-8501-D8702616B14F}" destId="{7C456BA9-823A-6F41-9823-10FAD63A7D8E}" srcOrd="0" destOrd="0" parTransId="{B8280DF8-8A46-1548-A8E7-69A3D6B35174}" sibTransId="{B0C6D089-32A4-9E49-A00A-A5C7ADCEEE5D}"/>
    <dgm:cxn modelId="{73BC5589-5756-9941-8581-84EA0143A909}" srcId="{7C456BA9-823A-6F41-9823-10FAD63A7D8E}" destId="{439FE5DC-5BBF-F143-A237-4232E1D21068}" srcOrd="0" destOrd="0" parTransId="{8604296B-A3BE-FC4C-87EC-D4CF4DD99922}" sibTransId="{BE4706CA-AAFF-6B49-A74B-E2EC50EE9220}"/>
    <dgm:cxn modelId="{51C50097-7A1A-D44F-86BA-3B0914813DC8}" type="presOf" srcId="{6007E81A-D7B2-4C4A-92AA-2BB44F66AF4A}" destId="{6088A0EB-FE8E-B64A-A290-675510C04803}" srcOrd="0" destOrd="0" presId="urn:microsoft.com/office/officeart/2005/8/layout/vProcess5"/>
    <dgm:cxn modelId="{0DB5C9D8-F552-4442-BAE2-F7AF7B55C10F}" type="presOf" srcId="{439FE5DC-5BBF-F143-A237-4232E1D21068}" destId="{C35E6663-0CF9-7341-B4C0-1B7994E1D5EE}" srcOrd="0" destOrd="1" presId="urn:microsoft.com/office/officeart/2005/8/layout/vProcess5"/>
    <dgm:cxn modelId="{EA0214E7-9A1D-2546-A802-D308EF893A03}" type="presOf" srcId="{B0C6D089-32A4-9E49-A00A-A5C7ADCEEE5D}" destId="{DDFBBB29-1C23-0748-8851-73E24862A2D5}" srcOrd="0" destOrd="0" presId="urn:microsoft.com/office/officeart/2005/8/layout/vProcess5"/>
    <dgm:cxn modelId="{710A23E8-D113-EB46-B892-F34DDBA43762}" type="presOf" srcId="{6D2AB441-7F70-CE4E-8501-D8702616B14F}" destId="{3E2009C9-8A16-2946-90DE-2C9163034878}" srcOrd="0" destOrd="0" presId="urn:microsoft.com/office/officeart/2005/8/layout/vProcess5"/>
    <dgm:cxn modelId="{7A1CCDAB-FBE8-2045-8DBB-5DC0ED94AE2B}" type="presParOf" srcId="{3E2009C9-8A16-2946-90DE-2C9163034878}" destId="{B54226E8-9717-E84C-8820-CBD9C83EC77A}" srcOrd="0" destOrd="0" presId="urn:microsoft.com/office/officeart/2005/8/layout/vProcess5"/>
    <dgm:cxn modelId="{0A016317-C1DD-4041-8619-907F0C0A2D1B}" type="presParOf" srcId="{3E2009C9-8A16-2946-90DE-2C9163034878}" destId="{C35E6663-0CF9-7341-B4C0-1B7994E1D5EE}" srcOrd="1" destOrd="0" presId="urn:microsoft.com/office/officeart/2005/8/layout/vProcess5"/>
    <dgm:cxn modelId="{8C8F5A56-CF66-1E45-BE5E-66CCA316FBC4}" type="presParOf" srcId="{3E2009C9-8A16-2946-90DE-2C9163034878}" destId="{9DC82F14-8C29-DF47-A61F-8B47E9B963C5}" srcOrd="2" destOrd="0" presId="urn:microsoft.com/office/officeart/2005/8/layout/vProcess5"/>
    <dgm:cxn modelId="{D00A7F2F-4225-4643-B2D9-20A0228C9C4E}" type="presParOf" srcId="{3E2009C9-8A16-2946-90DE-2C9163034878}" destId="{6088A0EB-FE8E-B64A-A290-675510C04803}" srcOrd="3" destOrd="0" presId="urn:microsoft.com/office/officeart/2005/8/layout/vProcess5"/>
    <dgm:cxn modelId="{6C173661-E780-464B-BFEF-ACAC1906A077}" type="presParOf" srcId="{3E2009C9-8A16-2946-90DE-2C9163034878}" destId="{DDFBBB29-1C23-0748-8851-73E24862A2D5}" srcOrd="4" destOrd="0" presId="urn:microsoft.com/office/officeart/2005/8/layout/vProcess5"/>
    <dgm:cxn modelId="{BFD808F0-B54E-7E43-924E-3A351E168F7B}" type="presParOf" srcId="{3E2009C9-8A16-2946-90DE-2C9163034878}" destId="{671AC63A-3224-B447-8160-AE229DC7F151}" srcOrd="5" destOrd="0" presId="urn:microsoft.com/office/officeart/2005/8/layout/vProcess5"/>
    <dgm:cxn modelId="{C141B64B-BE93-C843-89C5-0C330463FAB1}" type="presParOf" srcId="{3E2009C9-8A16-2946-90DE-2C9163034878}" destId="{805411CB-B285-2D4E-88D9-4424A408B964}" srcOrd="6" destOrd="0" presId="urn:microsoft.com/office/officeart/2005/8/layout/vProcess5"/>
    <dgm:cxn modelId="{1F20E06B-AF44-2745-8A40-D6AE8D497463}" type="presParOf" srcId="{3E2009C9-8A16-2946-90DE-2C9163034878}" destId="{8FD23A0B-BF42-E046-8405-4E3CE4517452}" srcOrd="7" destOrd="0" presId="urn:microsoft.com/office/officeart/2005/8/layout/vProcess5"/>
    <dgm:cxn modelId="{60FD93E0-F18E-AA44-A767-C7EF41AC1EF2}" type="presParOf" srcId="{3E2009C9-8A16-2946-90DE-2C9163034878}" destId="{C92A3995-BB3E-D346-BFCC-38E63BAE1E7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5E6663-0CF9-7341-B4C0-1B7994E1D5EE}">
      <dsp:nvSpPr>
        <dsp:cNvPr id="0" name=""/>
        <dsp:cNvSpPr/>
      </dsp:nvSpPr>
      <dsp:spPr>
        <a:xfrm>
          <a:off x="0" y="0"/>
          <a:ext cx="4356080" cy="10034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Find charge of cation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If not given, use periodic table to reason</a:t>
          </a:r>
        </a:p>
      </dsp:txBody>
      <dsp:txXfrm>
        <a:off x="29389" y="29389"/>
        <a:ext cx="3273311" cy="944641"/>
      </dsp:txXfrm>
    </dsp:sp>
    <dsp:sp modelId="{9DC82F14-8C29-DF47-A61F-8B47E9B963C5}">
      <dsp:nvSpPr>
        <dsp:cNvPr id="0" name=""/>
        <dsp:cNvSpPr/>
      </dsp:nvSpPr>
      <dsp:spPr>
        <a:xfrm>
          <a:off x="384359" y="1170656"/>
          <a:ext cx="4356080" cy="10034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Find charge of anion</a:t>
          </a:r>
        </a:p>
      </dsp:txBody>
      <dsp:txXfrm>
        <a:off x="413748" y="1200045"/>
        <a:ext cx="3260719" cy="944641"/>
      </dsp:txXfrm>
    </dsp:sp>
    <dsp:sp modelId="{6088A0EB-FE8E-B64A-A290-675510C04803}">
      <dsp:nvSpPr>
        <dsp:cNvPr id="0" name=""/>
        <dsp:cNvSpPr/>
      </dsp:nvSpPr>
      <dsp:spPr>
        <a:xfrm>
          <a:off x="768719" y="2341313"/>
          <a:ext cx="4356080" cy="10034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Cross multiply, simplify</a:t>
          </a:r>
        </a:p>
      </dsp:txBody>
      <dsp:txXfrm>
        <a:off x="798108" y="2370702"/>
        <a:ext cx="3260719" cy="944641"/>
      </dsp:txXfrm>
    </dsp:sp>
    <dsp:sp modelId="{DDFBBB29-1C23-0748-8851-73E24862A2D5}">
      <dsp:nvSpPr>
        <dsp:cNvPr id="0" name=""/>
        <dsp:cNvSpPr/>
      </dsp:nvSpPr>
      <dsp:spPr>
        <a:xfrm>
          <a:off x="3703857" y="760926"/>
          <a:ext cx="652222" cy="65222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000" kern="1200"/>
        </a:p>
      </dsp:txBody>
      <dsp:txXfrm>
        <a:off x="3850607" y="760926"/>
        <a:ext cx="358722" cy="490797"/>
      </dsp:txXfrm>
    </dsp:sp>
    <dsp:sp modelId="{671AC63A-3224-B447-8160-AE229DC7F151}">
      <dsp:nvSpPr>
        <dsp:cNvPr id="0" name=""/>
        <dsp:cNvSpPr/>
      </dsp:nvSpPr>
      <dsp:spPr>
        <a:xfrm>
          <a:off x="4088217" y="1924893"/>
          <a:ext cx="652222" cy="65222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000" kern="1200"/>
        </a:p>
      </dsp:txBody>
      <dsp:txXfrm>
        <a:off x="4234967" y="1924893"/>
        <a:ext cx="358722" cy="4907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5F793-040D-4334-A76B-6D2115FD185A}" type="datetimeFigureOut">
              <a:rPr lang="en-HK" smtClean="0"/>
              <a:t>25/2/2020</a:t>
            </a:fld>
            <a:endParaRPr lang="en-H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A3ADB-822E-4A02-9EE9-B16BB61BA8B1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132239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A3ADB-822E-4A02-9EE9-B16BB61BA8B1}" type="slidenum">
              <a:rPr lang="en-HK" smtClean="0"/>
              <a:t>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273500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A3ADB-822E-4A02-9EE9-B16BB61BA8B1}" type="slidenum">
              <a:rPr lang="en-HK" smtClean="0"/>
              <a:t>12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49357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A3ADB-822E-4A02-9EE9-B16BB61BA8B1}" type="slidenum">
              <a:rPr lang="en-HK" smtClean="0"/>
              <a:t>14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829885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7CF9B-A853-4DAE-8162-B951AAC46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A15106-8B26-404C-8DD3-18016BC26C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BFE23-93A8-4A41-A84A-546195AEE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D3581-A9FC-481C-B2B0-4319D57971FB}" type="datetimeFigureOut">
              <a:rPr lang="en-HK" smtClean="0"/>
              <a:t>25/2/2020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4D7A7-8C27-43A0-9EA1-2410D5F77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5298C-0080-4DAA-8620-BF683783B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A12F1-8F0C-48F9-B5D3-CDFD4C2184A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6335917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7C9A5-4458-4CF6-9C24-68C21A4E3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B21B18-766D-432B-821F-3D5CEE8659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7F221-A872-4C25-88A3-90C496795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D3581-A9FC-481C-B2B0-4319D57971FB}" type="datetimeFigureOut">
              <a:rPr lang="en-HK" smtClean="0"/>
              <a:t>25/2/2020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BBD23-04B2-40DF-B950-7B2F92763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F263-4FA4-4306-8486-5BC165A0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A12F1-8F0C-48F9-B5D3-CDFD4C2184A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1950870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299A11-C793-4D63-BDC3-8007FE0EF2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63DF79-5634-4B44-92C6-F316D53C9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EE77C-2DA9-4044-9516-FD2471EA8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D3581-A9FC-481C-B2B0-4319D57971FB}" type="datetimeFigureOut">
              <a:rPr lang="en-HK" smtClean="0"/>
              <a:t>25/2/2020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37D2C-BDF6-444A-BCE0-45B1B7F78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EFE9B-4EBA-4EAE-9128-E7F5CA544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A12F1-8F0C-48F9-B5D3-CDFD4C2184A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4488105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7103-7D3D-4DA0-BD59-970E283D8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0C592-2991-4541-9771-450B7FEC1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916C5-082B-4AE9-9F98-A7DCE64C5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D3581-A9FC-481C-B2B0-4319D57971FB}" type="datetimeFigureOut">
              <a:rPr lang="en-HK" smtClean="0"/>
              <a:t>25/2/2020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E9AFA-B797-4A9E-9B2E-E00158AF6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33366-E395-4B6C-A61D-51FF17B1E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A12F1-8F0C-48F9-B5D3-CDFD4C2184A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9150752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CC51B-5BF5-4E31-811E-C8A3AD0E4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4C4FFE-6C67-4DDA-A16E-EAE4A3202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F6724-B537-44D8-A7C9-8B7F1D0CF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D3581-A9FC-481C-B2B0-4319D57971FB}" type="datetimeFigureOut">
              <a:rPr lang="en-HK" smtClean="0"/>
              <a:t>25/2/2020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C6AEB-AC88-436B-94FA-518FA4FE5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A9DCA-60B2-4C37-8C7A-7E46748AB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A12F1-8F0C-48F9-B5D3-CDFD4C2184A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1881986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AAB65-5B16-47A1-87DA-AAF2A378E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B8B2A-DD89-42F9-8F48-86AE733145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4E6878-0A1E-4957-BB85-BB8CD105B2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13DAC-D977-42CC-B86D-A26C58581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D3581-A9FC-481C-B2B0-4319D57971FB}" type="datetimeFigureOut">
              <a:rPr lang="en-HK" smtClean="0"/>
              <a:t>25/2/2020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76B16B-6E4F-47E2-8C91-B3364B53E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D717-A32D-4569-AC36-43A72AF42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A12F1-8F0C-48F9-B5D3-CDFD4C2184A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4712249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F281C-001B-4C81-9C1B-AAB1DAAD3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5DF17-1681-4D1D-8706-D6549ADFA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A8874-5823-40AE-A7BE-3974734054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CE5258-A6E4-4830-8DEA-5C92C9665C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AB2FDD-6EE1-44C0-A60E-46C8C64172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2FFEA7-E216-411F-AF3A-AA5DCDA78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D3581-A9FC-481C-B2B0-4319D57971FB}" type="datetimeFigureOut">
              <a:rPr lang="en-HK" smtClean="0"/>
              <a:t>25/2/2020</a:t>
            </a:fld>
            <a:endParaRPr lang="en-H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BC56EE-A4B6-495A-80EE-364E365A9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9A4E8-CC07-48A5-BF1B-E9939864A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A12F1-8F0C-48F9-B5D3-CDFD4C2184A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2236260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77AD-698F-458B-A642-3C8D3666E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713C8-9DF0-4FA7-B1CB-4CE567B1A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D3581-A9FC-481C-B2B0-4319D57971FB}" type="datetimeFigureOut">
              <a:rPr lang="en-HK" smtClean="0"/>
              <a:t>25/2/2020</a:t>
            </a:fld>
            <a:endParaRPr lang="en-H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7E14C4-EE54-4530-AD92-FA0334827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03512-1C7D-433D-B50B-D95112B6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A12F1-8F0C-48F9-B5D3-CDFD4C2184A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5512042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992D9C-62E9-4187-AAED-8649ECA58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D3581-A9FC-481C-B2B0-4319D57971FB}" type="datetimeFigureOut">
              <a:rPr lang="en-HK" smtClean="0"/>
              <a:t>25/2/2020</a:t>
            </a:fld>
            <a:endParaRPr lang="en-H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3FFA10-317D-4905-B3F3-6B7BDC7B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08516-169B-49B2-968E-7A3EB0EEA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A12F1-8F0C-48F9-B5D3-CDFD4C2184A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1926573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43180-14AC-4EE7-A691-7F3B1EA0B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FC90F-84BA-4DF8-A2C3-F7B1CFD84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91287F-89E6-4C54-97DD-784E40E8D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1B204-6184-4416-9E1C-C3D6B18C6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D3581-A9FC-481C-B2B0-4319D57971FB}" type="datetimeFigureOut">
              <a:rPr lang="en-HK" smtClean="0"/>
              <a:t>25/2/2020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76E5C-7601-4A1C-81C0-246BB347A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18AF8C-78DB-4C01-9296-9F8B418A9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A12F1-8F0C-48F9-B5D3-CDFD4C2184A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5219046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F39E1-2DB0-44B7-B0EC-3F6FA584B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A4C65E-5B58-4CBF-AC10-FD2946067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D32760-A195-4522-8817-97352046D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B31501-E87D-4C46-94D3-34336C477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D3581-A9FC-481C-B2B0-4319D57971FB}" type="datetimeFigureOut">
              <a:rPr lang="en-HK" smtClean="0"/>
              <a:t>25/2/2020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CB465E-342A-4A5D-85DD-A5A2F53E9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3D560B-4CCC-4ECF-815E-A1E69A58C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A12F1-8F0C-48F9-B5D3-CDFD4C2184A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5129019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539D06-7072-4899-A94C-12DFFB72B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DA7953-5381-4307-9001-46678177C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D82D5-4C58-496B-BEA0-6D0AF62039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D3581-A9FC-481C-B2B0-4319D57971FB}" type="datetimeFigureOut">
              <a:rPr lang="en-HK" smtClean="0"/>
              <a:t>25/2/2020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D4D95-FB8B-4444-A663-E5F72BFB29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1D5D4-9434-4C61-9ACF-F97B5E9830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A12F1-8F0C-48F9-B5D3-CDFD4C2184A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543797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diagramLayout" Target="../diagrams/layout1.xml"/><Relationship Id="rId7" Type="http://schemas.openxmlformats.org/officeDocument/2006/relationships/image" Target="../media/image22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slide" Target="slide1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CE4F1-B6F7-BB46-B04F-9171B0C194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Ionic Bonds &amp; Structure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7F34CA-6BA7-094D-91FC-13C597B1BC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1070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C61F9-40F1-0F4C-B1E1-8D46F401A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Deducing a stable formula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3E2BC-F2E6-124A-9A91-64491D7A63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Stable ionic compounds are electrically neutral (</a:t>
            </a:r>
            <a:r>
              <a:rPr lang="en-US" i="1" dirty="0"/>
              <a:t>i.e.</a:t>
            </a:r>
            <a:r>
              <a:rPr lang="en-US" dirty="0"/>
              <a:t>, no overall charge)</a:t>
            </a:r>
          </a:p>
          <a:p>
            <a:pPr lvl="1"/>
            <a:r>
              <a:rPr lang="en-US" dirty="0"/>
              <a:t>Same number of +.</a:t>
            </a:r>
            <a:r>
              <a:rPr lang="en-US" dirty="0" err="1"/>
              <a:t>ve</a:t>
            </a:r>
            <a:r>
              <a:rPr lang="en-US" dirty="0"/>
              <a:t> charges as -.</a:t>
            </a:r>
            <a:r>
              <a:rPr lang="en-US" dirty="0" err="1"/>
              <a:t>ve</a:t>
            </a:r>
            <a:r>
              <a:rPr lang="en-US" dirty="0"/>
              <a:t> charges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A9FAFB4-0FB2-D74F-B15C-4AC198CE55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7833056"/>
              </p:ext>
            </p:extLst>
          </p:nvPr>
        </p:nvGraphicFramePr>
        <p:xfrm>
          <a:off x="649600" y="2967167"/>
          <a:ext cx="5124800" cy="3344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3D6B409E-3C3A-3241-AF60-AFD153C304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5400" y="3333499"/>
            <a:ext cx="1383400" cy="2326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8BA60F-CB02-4842-A9AB-C7A04D621C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1975" y="4695871"/>
            <a:ext cx="970825" cy="9708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CF633C-A906-5E42-B6CE-C26DE71A0F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4400" y="3334129"/>
            <a:ext cx="1383400" cy="9746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5F2117-AA64-0F49-9DE3-6ACB01F275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29175" y="4695871"/>
            <a:ext cx="970825" cy="97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030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35E6663-0CF9-7341-B4C0-1B7994E1D5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C35E6663-0CF9-7341-B4C0-1B7994E1D5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DFBBB29-1C23-0748-8851-73E24862A2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graphicEl>
                                              <a:dgm id="{DDFBBB29-1C23-0748-8851-73E24862A2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DC82F14-8C29-DF47-A61F-8B47E9B96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9DC82F14-8C29-DF47-A61F-8B47E9B963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71AC63A-3224-B447-8160-AE229DC7F1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graphicEl>
                                              <a:dgm id="{671AC63A-3224-B447-8160-AE229DC7F1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088A0EB-FE8E-B64A-A290-675510C048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dgm id="{6088A0EB-FE8E-B64A-A290-675510C048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6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65D98-EC30-AF45-951F-4E8EE1163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Polyatomic 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3698BB-50B9-4044-B5D9-B7C15CBB3B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Cations</a:t>
            </a:r>
          </a:p>
          <a:p>
            <a:pPr lvl="1"/>
            <a:r>
              <a:rPr lang="en-US" dirty="0"/>
              <a:t>Ammonia NH</a:t>
            </a:r>
            <a:r>
              <a:rPr lang="en-US" baseline="-25000" dirty="0"/>
              <a:t>4</a:t>
            </a:r>
            <a:r>
              <a:rPr lang="en-US" baseline="30000" dirty="0"/>
              <a:t>+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3B1652-B4AC-424B-87C2-8D6C465851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Anions</a:t>
            </a:r>
          </a:p>
          <a:p>
            <a:pPr lvl="1"/>
            <a:r>
              <a:rPr lang="en-HK" dirty="0"/>
              <a:t>Hydroxide OH</a:t>
            </a:r>
            <a:r>
              <a:rPr lang="en-HK" baseline="30000" dirty="0"/>
              <a:t>-</a:t>
            </a:r>
            <a:r>
              <a:rPr lang="en-HK" dirty="0"/>
              <a:t> </a:t>
            </a:r>
          </a:p>
          <a:p>
            <a:pPr lvl="1"/>
            <a:r>
              <a:rPr lang="en-HK" dirty="0"/>
              <a:t>Nitrate NO</a:t>
            </a:r>
            <a:r>
              <a:rPr lang="en-HK" baseline="-25000" dirty="0"/>
              <a:t>3</a:t>
            </a:r>
            <a:r>
              <a:rPr lang="en-HK" baseline="30000" dirty="0"/>
              <a:t>-</a:t>
            </a:r>
          </a:p>
          <a:p>
            <a:pPr lvl="1"/>
            <a:r>
              <a:rPr lang="en-HK" dirty="0"/>
              <a:t>Carbonate CO</a:t>
            </a:r>
            <a:r>
              <a:rPr lang="en-HK" baseline="-25000" dirty="0"/>
              <a:t>3</a:t>
            </a:r>
            <a:r>
              <a:rPr lang="en-HK" baseline="30000" dirty="0"/>
              <a:t>2-</a:t>
            </a:r>
          </a:p>
          <a:p>
            <a:pPr lvl="2"/>
            <a:r>
              <a:rPr lang="en-HK" dirty="0"/>
              <a:t>Hydrogen carbonate (bicarbonate) HCO</a:t>
            </a:r>
            <a:r>
              <a:rPr lang="en-HK" baseline="-25000" dirty="0"/>
              <a:t>3</a:t>
            </a:r>
            <a:r>
              <a:rPr lang="en-HK" baseline="30000" dirty="0"/>
              <a:t>-</a:t>
            </a:r>
          </a:p>
          <a:p>
            <a:pPr lvl="1"/>
            <a:r>
              <a:rPr lang="en-HK" dirty="0"/>
              <a:t>Sulphate SO</a:t>
            </a:r>
            <a:r>
              <a:rPr lang="en-HK" baseline="-25000" dirty="0"/>
              <a:t>4</a:t>
            </a:r>
            <a:r>
              <a:rPr lang="en-HK" baseline="30000" dirty="0"/>
              <a:t>2-</a:t>
            </a:r>
          </a:p>
          <a:p>
            <a:pPr lvl="1"/>
            <a:r>
              <a:rPr lang="en-HK" dirty="0"/>
              <a:t>Phosphate PO</a:t>
            </a:r>
            <a:r>
              <a:rPr lang="en-HK" baseline="-25000" dirty="0"/>
              <a:t>4</a:t>
            </a:r>
            <a:r>
              <a:rPr lang="en-HK" baseline="30000" dirty="0"/>
              <a:t>3-</a:t>
            </a:r>
            <a:r>
              <a:rPr lang="en-H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50421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>
            <a:extLst>
              <a:ext uri="{FF2B5EF4-FFF2-40B4-BE49-F238E27FC236}">
                <a16:creationId xmlns:a16="http://schemas.microsoft.com/office/drawing/2014/main" id="{72257994-BD97-4691-8B89-198A6D2B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5CA73-F608-9043-8BA4-343FA5B54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Naming Ionic Compounds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D074C-6E30-4E43-8B2C-52E5289AB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5194" y="5688535"/>
            <a:ext cx="6801612" cy="53612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8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How to Name Ionic Compounds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ABE6EB-4851-CA48-B269-FCB8D3D90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242" y="1886987"/>
            <a:ext cx="9271000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093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3597E-3C72-FC45-8F5B-03B30AF32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Cation</a:t>
            </a:r>
            <a:r>
              <a:rPr lang="en-US" dirty="0"/>
              <a:t> - </a:t>
            </a:r>
            <a:r>
              <a:rPr lang="en-US" dirty="0">
                <a:solidFill>
                  <a:schemeClr val="accent2"/>
                </a:solidFill>
              </a:rPr>
              <a:t>Anion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A06BA-E1B9-C64D-8627-B8CCE2C03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Name the cation first, then the anion</a:t>
            </a:r>
          </a:p>
          <a:p>
            <a:pPr lvl="1"/>
            <a:r>
              <a:rPr lang="en-US" dirty="0"/>
              <a:t>The name does </a:t>
            </a:r>
            <a:r>
              <a:rPr lang="en-US" b="1" dirty="0"/>
              <a:t>not</a:t>
            </a:r>
            <a:r>
              <a:rPr lang="en-US" dirty="0"/>
              <a:t> indicate the stoichiometry</a:t>
            </a:r>
          </a:p>
          <a:p>
            <a:pPr lvl="1"/>
            <a:r>
              <a:rPr lang="en-US" i="1" dirty="0"/>
              <a:t>(after topic 9.1)</a:t>
            </a:r>
            <a:r>
              <a:rPr lang="en-US" dirty="0"/>
              <a:t> add oxidation state for transition metal cations</a:t>
            </a:r>
          </a:p>
          <a:p>
            <a:r>
              <a:rPr lang="en-US" i="1" dirty="0"/>
              <a:t>Example: </a:t>
            </a:r>
            <a:r>
              <a:rPr lang="en-US" dirty="0"/>
              <a:t>sodium and CO</a:t>
            </a:r>
            <a:r>
              <a:rPr lang="en-US" baseline="-25000" dirty="0"/>
              <a:t>3</a:t>
            </a:r>
            <a:r>
              <a:rPr lang="en-US" baseline="30000" dirty="0"/>
              <a:t>2-</a:t>
            </a:r>
            <a:endParaRPr lang="en-US" dirty="0"/>
          </a:p>
          <a:p>
            <a:pPr lvl="1"/>
            <a:r>
              <a:rPr lang="en-US" dirty="0"/>
              <a:t>Na -&gt; Na</a:t>
            </a:r>
            <a:r>
              <a:rPr lang="en-US" baseline="30000" dirty="0"/>
              <a:t>+ </a:t>
            </a:r>
            <a:r>
              <a:rPr lang="en-US" dirty="0"/>
              <a:t>-&gt; sodium</a:t>
            </a:r>
          </a:p>
          <a:p>
            <a:pPr lvl="1"/>
            <a:r>
              <a:rPr lang="en-US" dirty="0"/>
              <a:t>CO</a:t>
            </a:r>
            <a:r>
              <a:rPr lang="en-US" baseline="-25000" dirty="0"/>
              <a:t>3</a:t>
            </a:r>
            <a:r>
              <a:rPr lang="en-US" baseline="30000" dirty="0"/>
              <a:t>2-</a:t>
            </a:r>
            <a:r>
              <a:rPr lang="en-US" dirty="0"/>
              <a:t> -&gt; carbonate</a:t>
            </a:r>
          </a:p>
          <a:p>
            <a:pPr lvl="1"/>
            <a:r>
              <a:rPr lang="en-US" dirty="0"/>
              <a:t>(Na</a:t>
            </a:r>
            <a:r>
              <a:rPr lang="en-US" baseline="30000" dirty="0"/>
              <a:t>+</a:t>
            </a:r>
            <a:r>
              <a:rPr lang="en-US" dirty="0"/>
              <a:t>)</a:t>
            </a:r>
            <a:r>
              <a:rPr lang="en-US" baseline="-25000" dirty="0"/>
              <a:t>2</a:t>
            </a:r>
            <a:r>
              <a:rPr lang="en-US" dirty="0"/>
              <a:t>CO</a:t>
            </a:r>
            <a:r>
              <a:rPr lang="en-US" baseline="-25000" dirty="0"/>
              <a:t>3</a:t>
            </a:r>
            <a:r>
              <a:rPr lang="en-US" baseline="30000" dirty="0"/>
              <a:t>2-</a:t>
            </a:r>
            <a:r>
              <a:rPr lang="en-US" dirty="0"/>
              <a:t> -&gt; Na</a:t>
            </a:r>
            <a:r>
              <a:rPr lang="en-US" baseline="-25000" dirty="0"/>
              <a:t>2</a:t>
            </a:r>
            <a:r>
              <a:rPr lang="en-US" dirty="0"/>
              <a:t>CO</a:t>
            </a:r>
            <a:r>
              <a:rPr lang="en-US" baseline="-25000" dirty="0"/>
              <a:t>3</a:t>
            </a:r>
            <a:r>
              <a:rPr lang="en-US" dirty="0"/>
              <a:t> -&gt; </a:t>
            </a:r>
            <a:r>
              <a:rPr lang="en-US" dirty="0">
                <a:solidFill>
                  <a:schemeClr val="accent5"/>
                </a:solidFill>
              </a:rPr>
              <a:t>sodium</a:t>
            </a:r>
            <a:r>
              <a:rPr lang="en-US" dirty="0"/>
              <a:t> </a:t>
            </a:r>
            <a:r>
              <a:rPr lang="en-US" dirty="0">
                <a:solidFill>
                  <a:schemeClr val="accent2"/>
                </a:solidFill>
              </a:rPr>
              <a:t>carbonate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9784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>
            <a:extLst>
              <a:ext uri="{FF2B5EF4-FFF2-40B4-BE49-F238E27FC236}">
                <a16:creationId xmlns:a16="http://schemas.microsoft.com/office/drawing/2014/main" id="{72257994-BD97-4691-8B89-198A6D2B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5CA73-F608-9043-8BA4-343FA5B54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Ionic Structures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D074C-6E30-4E43-8B2C-52E5289AB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5194" y="5688535"/>
            <a:ext cx="6801612" cy="53612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8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Structure and Property of Ionic Compounds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F82F15-A17D-E54B-A301-30441203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0" y="744269"/>
            <a:ext cx="9779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253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6C19A8-3F67-B34A-B443-B444F04F7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Ionic Lattice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81281A-D394-BD42-AE8E-13055104F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3018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Sometimes “giant ionic structure”</a:t>
            </a:r>
          </a:p>
          <a:p>
            <a:r>
              <a:rPr lang="en-US" dirty="0"/>
              <a:t>3D network of packed ions</a:t>
            </a:r>
          </a:p>
          <a:p>
            <a:pPr lvl="1"/>
            <a:r>
              <a:rPr lang="en-US" dirty="0"/>
              <a:t>Strongly attracted</a:t>
            </a:r>
          </a:p>
          <a:p>
            <a:pPr lvl="2"/>
            <a:r>
              <a:rPr lang="en-US" dirty="0"/>
              <a:t>High melting point</a:t>
            </a:r>
          </a:p>
          <a:p>
            <a:pPr lvl="2"/>
            <a:r>
              <a:rPr lang="en-US" dirty="0"/>
              <a:t>High boiling point</a:t>
            </a:r>
          </a:p>
          <a:p>
            <a:pPr lvl="3"/>
            <a:r>
              <a:rPr lang="en-US" i="1" dirty="0"/>
              <a:t>Not</a:t>
            </a:r>
            <a:r>
              <a:rPr lang="en-US" dirty="0"/>
              <a:t> volatile</a:t>
            </a:r>
            <a:endParaRPr lang="en-US" i="1" dirty="0"/>
          </a:p>
          <a:p>
            <a:pPr lvl="1"/>
            <a:r>
              <a:rPr lang="en-US" dirty="0"/>
              <a:t>Limited motion</a:t>
            </a:r>
          </a:p>
          <a:p>
            <a:pPr lvl="2"/>
            <a:r>
              <a:rPr lang="en-US" dirty="0"/>
              <a:t>No mobile charge carriers</a:t>
            </a:r>
          </a:p>
          <a:p>
            <a:pPr lvl="3"/>
            <a:r>
              <a:rPr lang="en-US" dirty="0"/>
              <a:t>Not electrically conducting as solid</a:t>
            </a:r>
          </a:p>
        </p:txBody>
      </p:sp>
      <p:pic>
        <p:nvPicPr>
          <p:cNvPr id="6" name="ionic structures.mp4" descr="ionic structures.mp4">
            <a:hlinkClick r:id="" action="ppaction://media"/>
            <a:extLst>
              <a:ext uri="{FF2B5EF4-FFF2-40B4-BE49-F238E27FC236}">
                <a16:creationId xmlns:a16="http://schemas.microsoft.com/office/drawing/2014/main" id="{3B319ECC-C456-E041-ACD1-38E3EFDE0B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3202" y="1825625"/>
            <a:ext cx="7277600" cy="409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795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76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uiExpand="1" build="p" bldLvl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183D42-818B-ED49-93C7-52A59E2CF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r>
              <a:rPr lang="en-US" sz="4000"/>
              <a:t>Ionic liquids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41991F7-1A55-464F-82BD-69B041F73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</p:spPr>
        <p:txBody>
          <a:bodyPr>
            <a:normAutofit/>
          </a:bodyPr>
          <a:lstStyle/>
          <a:p>
            <a:r>
              <a:rPr lang="en-US" sz="2400" dirty="0"/>
              <a:t>Cations &amp; anions irregular in shape</a:t>
            </a:r>
          </a:p>
          <a:p>
            <a:pPr lvl="1"/>
            <a:r>
              <a:rPr lang="en-US" dirty="0"/>
              <a:t>Diffused charges</a:t>
            </a:r>
          </a:p>
          <a:p>
            <a:r>
              <a:rPr lang="en-US" sz="2400" dirty="0"/>
              <a:t>Cannot pack into a lattice effectively</a:t>
            </a:r>
          </a:p>
          <a:p>
            <a:r>
              <a:rPr lang="en-US" sz="2400" dirty="0"/>
              <a:t>Remains a liquid</a:t>
            </a:r>
          </a:p>
          <a:p>
            <a:pPr lvl="1"/>
            <a:r>
              <a:rPr lang="en-US" dirty="0"/>
              <a:t>Useful as solvents (</a:t>
            </a:r>
            <a:r>
              <a:rPr lang="en-US" i="1" dirty="0"/>
              <a:t>e.g.</a:t>
            </a:r>
            <a:r>
              <a:rPr lang="en-US" dirty="0"/>
              <a:t>, green chemistry, dry-clean) and electrolytes (</a:t>
            </a:r>
            <a:r>
              <a:rPr lang="en-US" i="1" dirty="0"/>
              <a:t>e.g.,</a:t>
            </a:r>
            <a:r>
              <a:rPr lang="en-US" dirty="0"/>
              <a:t> between the electrodes in battery)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717D3E3-8917-DB43-8DFF-8BE57DF3E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29551" y="782912"/>
            <a:ext cx="4042409" cy="133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BMIM cation and PF6 anion">
            <a:extLst>
              <a:ext uri="{FF2B5EF4-FFF2-40B4-BE49-F238E27FC236}">
                <a16:creationId xmlns:a16="http://schemas.microsoft.com/office/drawing/2014/main" id="{6A3CE78C-0D23-A044-AE2F-D674D9B2A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6259" y="2828925"/>
            <a:ext cx="3388994" cy="338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6010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bldLvl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37F6B4B-64DC-724F-B340-BA2056E6A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371" y="3184902"/>
            <a:ext cx="4184851" cy="35956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2F163F-C509-4642-93CD-D94C6F17A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596" y="3789859"/>
            <a:ext cx="635000" cy="635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F07D0C-A7F8-6441-981B-A274CBB7A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1844" y="3712369"/>
            <a:ext cx="3263900" cy="2451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726FB0-6ED9-6F48-A789-71E761588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2A4E78-890D-5D4A-9BBB-EBFC613A13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Bond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DC963C-0337-5A43-974B-7C96E4699E4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Relationship between </a:t>
            </a:r>
            <a:r>
              <a:rPr lang="en-US" i="1" dirty="0"/>
              <a:t>pairs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FAF43B-7E86-294D-8730-F03E57A69D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Structure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120CDE3-FE9E-9F47-9278-83BC1C70FB8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Relationship between </a:t>
            </a:r>
            <a:r>
              <a:rPr lang="en-US" i="1" dirty="0"/>
              <a:t>groups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68035A-F18E-3F4C-9678-CBECDBA38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1701" y="3429000"/>
            <a:ext cx="2336800" cy="622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8CA00B-87B0-B044-8724-9C9D99B446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651" y="4498181"/>
            <a:ext cx="2882900" cy="622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8984B1-22D3-124D-8175-F0EF1870FD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5130" y="5555739"/>
            <a:ext cx="1143000" cy="673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854C13-AFBA-764B-8C44-B35851D919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9244" y="3802142"/>
            <a:ext cx="520700" cy="520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D453DA-282C-1E42-860F-F6E1243FB7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9244" y="3845193"/>
            <a:ext cx="5207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10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27E4E-F5F0-6F4D-9838-2F3071D23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Navigation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Summary Zoom 4">
                <a:extLst>
                  <a:ext uri="{FF2B5EF4-FFF2-40B4-BE49-F238E27FC236}">
                    <a16:creationId xmlns:a16="http://schemas.microsoft.com/office/drawing/2014/main" id="{5FB9DB7E-590E-004B-B2B6-B4685469D11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57773278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microsoft.com/office/powerpoint/2016/summaryzoom">
                <psuz:summaryZm>
                  <psuz:summaryZmObj sectionId="{FBAA981E-4A85-42DE-A299-010B2FA1ACC1}" offsetFactorX="-49864" offsetFactorY="-5145" scaleFactorX="95439" scaleFactorY="95439">
                    <psuz:zmPr id="{05C62334-02D2-C84C-9FED-8609BFD6D155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5031" y="96209"/>
                          <a:ext cx="3322308" cy="18688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A1CC1363-FA72-E54D-83A7-7708371F3868}" offsetFactorX="-53656" offsetFactorY="-5936" scaleFactorX="95439" scaleFactorY="95439">
                    <psuz:zmPr id="{4E3ED09E-E587-134B-8A75-934D11670FDD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534654" y="80711"/>
                          <a:ext cx="3322308" cy="18688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7656D756-7919-46C3-A209-C70E3EEE0B30}" offsetFactorX="150261" offsetFactorY="-112392" scaleFactorX="95439" scaleFactorY="95439">
                    <psuz:zmPr id="{ABA90136-85D7-CF4C-B1B9-052B9DFCA933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021519" y="84831"/>
                          <a:ext cx="3322308" cy="18688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Summary Zoom 4">
                <a:extLst>
                  <a:ext uri="{FF2B5EF4-FFF2-40B4-BE49-F238E27FC236}">
                    <a16:creationId xmlns:a16="http://schemas.microsoft.com/office/drawing/2014/main" id="{5FB9DB7E-590E-004B-B2B6-B4685469D11B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838200" y="1825625"/>
                <a:ext cx="10515600" cy="4351338"/>
                <a:chOff x="838200" y="1825625"/>
                <a:chExt cx="10515600" cy="4351338"/>
              </a:xfrm>
            </p:grpSpPr>
            <p:pic>
              <p:nvPicPr>
                <p:cNvPr id="6" name="Picture 6">
                  <a:hlinkClick r:id="rId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93231" y="1921834"/>
                  <a:ext cx="3322308" cy="186880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Picture 7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372854" y="1906336"/>
                  <a:ext cx="3322308" cy="186880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Picture 8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859719" y="1910456"/>
                  <a:ext cx="3322308" cy="186880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3310099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BED9F8-55FC-4145-A477-4E1C76A7D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323956"/>
            <a:ext cx="9295004" cy="1510437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72257994-BD97-4691-8B89-198A6D2B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5CA73-F608-9043-8BA4-343FA5B54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Ionic Bonds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D074C-6E30-4E43-8B2C-52E5289AB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5194" y="5688535"/>
            <a:ext cx="6801612" cy="53612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8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Why and How Ionic Bonds are Formed</a:t>
            </a:r>
          </a:p>
        </p:txBody>
      </p:sp>
    </p:spTree>
    <p:extLst>
      <p:ext uri="{BB962C8B-B14F-4D97-AF65-F5344CB8AC3E}">
        <p14:creationId xmlns:p14="http://schemas.microsoft.com/office/powerpoint/2010/main" val="31584631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7BB92-1921-C645-9C39-9D959195D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Stable electron configurations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A92B58-89AE-E945-8FF6-66E0B745D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692" y="1679537"/>
            <a:ext cx="7550616" cy="3332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9246EE-CDD2-9249-AE23-89B2C09CE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563" y="2903564"/>
            <a:ext cx="442419" cy="4424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54A143-1283-BA4A-BCB9-FB0659947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2974" y="2903563"/>
            <a:ext cx="442419" cy="442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A0A6B7-D589-F342-A0FD-6A9F6719C0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7130" y="2903565"/>
            <a:ext cx="6282350" cy="4424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086584-2095-3840-A23E-F8D4770CAB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3316" y="2888067"/>
            <a:ext cx="442419" cy="4424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185B22-8C11-A240-A1EB-CF9E060506EB}"/>
              </a:ext>
            </a:extLst>
          </p:cNvPr>
          <p:cNvSpPr txBox="1"/>
          <p:nvPr/>
        </p:nvSpPr>
        <p:spPr>
          <a:xfrm>
            <a:off x="2130834" y="5164536"/>
            <a:ext cx="2196366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Na</a:t>
            </a:r>
            <a:r>
              <a:rPr lang="en-US" baseline="30000" dirty="0"/>
              <a:t>0</a:t>
            </a:r>
            <a:r>
              <a:rPr lang="en-US" dirty="0"/>
              <a:t>: 1s</a:t>
            </a:r>
            <a:r>
              <a:rPr lang="en-US" baseline="30000" dirty="0"/>
              <a:t>2</a:t>
            </a:r>
            <a:r>
              <a:rPr lang="en-US" dirty="0"/>
              <a:t> 2s</a:t>
            </a:r>
            <a:r>
              <a:rPr lang="en-US" baseline="30000" dirty="0"/>
              <a:t>2 </a:t>
            </a:r>
            <a:r>
              <a:rPr lang="en-US" dirty="0"/>
              <a:t>2p</a:t>
            </a:r>
            <a:r>
              <a:rPr lang="en-US" baseline="30000" dirty="0"/>
              <a:t>6 </a:t>
            </a:r>
            <a:r>
              <a:rPr lang="en-US" dirty="0"/>
              <a:t>3s</a:t>
            </a:r>
            <a:r>
              <a:rPr lang="en-US" baseline="30000" dirty="0"/>
              <a:t>1</a:t>
            </a:r>
          </a:p>
          <a:p>
            <a:r>
              <a:rPr lang="en-US" dirty="0"/>
              <a:t>Na</a:t>
            </a:r>
            <a:r>
              <a:rPr lang="en-US" baseline="30000" dirty="0"/>
              <a:t>+</a:t>
            </a:r>
            <a:r>
              <a:rPr lang="en-US" dirty="0"/>
              <a:t>: 1s</a:t>
            </a:r>
            <a:r>
              <a:rPr lang="en-US" baseline="30000" dirty="0"/>
              <a:t>2</a:t>
            </a:r>
            <a:r>
              <a:rPr lang="en-US" dirty="0"/>
              <a:t> 2s</a:t>
            </a:r>
            <a:r>
              <a:rPr lang="en-US" baseline="30000" dirty="0"/>
              <a:t>2 </a:t>
            </a:r>
            <a:r>
              <a:rPr lang="en-US" dirty="0"/>
              <a:t>2p</a:t>
            </a:r>
            <a:r>
              <a:rPr lang="en-US" baseline="30000" dirty="0"/>
              <a:t>6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EDB6F1-6B91-4742-87BC-157CFEEB258E}"/>
              </a:ext>
            </a:extLst>
          </p:cNvPr>
          <p:cNvSpPr txBox="1"/>
          <p:nvPr/>
        </p:nvSpPr>
        <p:spPr>
          <a:xfrm>
            <a:off x="8315634" y="5164536"/>
            <a:ext cx="142596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baseline="30000" dirty="0"/>
              <a:t>0</a:t>
            </a:r>
            <a:r>
              <a:rPr lang="en-US" dirty="0"/>
              <a:t>: 1s</a:t>
            </a:r>
            <a:r>
              <a:rPr lang="en-US" baseline="30000" dirty="0"/>
              <a:t>2</a:t>
            </a:r>
            <a:r>
              <a:rPr lang="en-US" dirty="0"/>
              <a:t> 2s</a:t>
            </a:r>
            <a:r>
              <a:rPr lang="en-US" baseline="30000" dirty="0"/>
              <a:t>2 </a:t>
            </a:r>
            <a:r>
              <a:rPr lang="en-US" dirty="0"/>
              <a:t>2p</a:t>
            </a:r>
            <a:r>
              <a:rPr lang="en-US" baseline="30000" dirty="0"/>
              <a:t>5</a:t>
            </a:r>
          </a:p>
          <a:p>
            <a:r>
              <a:rPr lang="en-US" dirty="0"/>
              <a:t>F </a:t>
            </a:r>
            <a:r>
              <a:rPr lang="en-US" baseline="30000" dirty="0"/>
              <a:t>-</a:t>
            </a:r>
            <a:r>
              <a:rPr lang="en-US" dirty="0"/>
              <a:t>: 1s</a:t>
            </a:r>
            <a:r>
              <a:rPr lang="en-US" baseline="30000" dirty="0"/>
              <a:t>2</a:t>
            </a:r>
            <a:r>
              <a:rPr lang="en-US" dirty="0"/>
              <a:t> 2s</a:t>
            </a:r>
            <a:r>
              <a:rPr lang="en-US" baseline="30000" dirty="0"/>
              <a:t>2 </a:t>
            </a:r>
            <a:r>
              <a:rPr lang="en-US" dirty="0"/>
              <a:t>2p</a:t>
            </a:r>
            <a:r>
              <a:rPr lang="en-US" baseline="300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498547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29B4A-A5BA-7148-84AD-FF51C33FF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transfer (redox) reaction</a:t>
            </a:r>
          </a:p>
        </p:txBody>
      </p:sp>
      <p:pic>
        <p:nvPicPr>
          <p:cNvPr id="4" name="NaCl electron transfer.mp4" descr="NaCl electron transfer.mp4">
            <a:hlinkClick r:id="" action="ppaction://media"/>
            <a:extLst>
              <a:ext uri="{FF2B5EF4-FFF2-40B4-BE49-F238E27FC236}">
                <a16:creationId xmlns:a16="http://schemas.microsoft.com/office/drawing/2014/main" id="{C0121A78-0E79-7441-BAE8-1BC38C7A0B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056" y="1690688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8920067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7F36-2B45-2243-A466-8BC0244AF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Attraction between ion pairs</a:t>
            </a:r>
          </a:p>
        </p:txBody>
      </p:sp>
      <p:pic>
        <p:nvPicPr>
          <p:cNvPr id="4" name="NaCl attraction.mp4" descr="NaCl attraction.mp4">
            <a:hlinkClick r:id="" action="ppaction://media"/>
            <a:extLst>
              <a:ext uri="{FF2B5EF4-FFF2-40B4-BE49-F238E27FC236}">
                <a16:creationId xmlns:a16="http://schemas.microsoft.com/office/drawing/2014/main" id="{088CC9D8-ADB7-A348-AC19-CFCF082BFD8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5263" y="1400825"/>
            <a:ext cx="8694330" cy="489045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B7FED5-779A-2B4E-926E-D8A79B979995}"/>
              </a:ext>
            </a:extLst>
          </p:cNvPr>
          <p:cNvSpPr txBox="1"/>
          <p:nvPr/>
        </p:nvSpPr>
        <p:spPr>
          <a:xfrm>
            <a:off x="2844000" y="6308209"/>
            <a:ext cx="109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Ionic bond is the </a:t>
            </a:r>
            <a:r>
              <a:rPr lang="en-US" b="1" u="sng" dirty="0"/>
              <a:t>electrostatic attraction</a:t>
            </a:r>
            <a:r>
              <a:rPr lang="en-US" dirty="0"/>
              <a:t> between oppositely charged ions.</a:t>
            </a:r>
          </a:p>
        </p:txBody>
      </p:sp>
    </p:spTree>
    <p:extLst>
      <p:ext uri="{BB962C8B-B14F-4D97-AF65-F5344CB8AC3E}">
        <p14:creationId xmlns:p14="http://schemas.microsoft.com/office/powerpoint/2010/main" val="10799479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B775B-BB22-C249-93C4-B206300B1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8547212" cy="802800"/>
          </a:xfrm>
        </p:spPr>
        <p:txBody>
          <a:bodyPr/>
          <a:lstStyle/>
          <a:p>
            <a:r>
              <a:rPr lang="en-US" dirty="0"/>
              <a:t>Progression from Bonding to Structure</a:t>
            </a:r>
          </a:p>
        </p:txBody>
      </p:sp>
      <p:pic>
        <p:nvPicPr>
          <p:cNvPr id="5" name="NaCl aggregate.mp4" descr="NaCl aggregate.mp4">
            <a:hlinkClick r:id="" action="ppaction://media"/>
            <a:extLst>
              <a:ext uri="{FF2B5EF4-FFF2-40B4-BE49-F238E27FC236}">
                <a16:creationId xmlns:a16="http://schemas.microsoft.com/office/drawing/2014/main" id="{7343E1D1-82F5-CD41-B4A6-CA8E1C56054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8788" y="1260000"/>
            <a:ext cx="9310412" cy="5237106"/>
          </a:xfrm>
        </p:spPr>
      </p:pic>
    </p:spTree>
    <p:extLst>
      <p:ext uri="{BB962C8B-B14F-4D97-AF65-F5344CB8AC3E}">
        <p14:creationId xmlns:p14="http://schemas.microsoft.com/office/powerpoint/2010/main" val="41007068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7B8C2-13E0-E24E-9BA9-31AAB0A99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Stoichiometry</a:t>
            </a:r>
          </a:p>
        </p:txBody>
      </p:sp>
      <p:pic>
        <p:nvPicPr>
          <p:cNvPr id="4" name="CuCl2 aggregate.mp4" descr="CuCl2 aggregate.mp4">
            <a:hlinkClick r:id="" action="ppaction://media"/>
            <a:extLst>
              <a:ext uri="{FF2B5EF4-FFF2-40B4-BE49-F238E27FC236}">
                <a16:creationId xmlns:a16="http://schemas.microsoft.com/office/drawing/2014/main" id="{54129140-F203-0048-951D-65D801B9543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6001" y="1605544"/>
            <a:ext cx="8371488" cy="4708855"/>
          </a:xfrm>
        </p:spPr>
      </p:pic>
    </p:spTree>
    <p:extLst>
      <p:ext uri="{BB962C8B-B14F-4D97-AF65-F5344CB8AC3E}">
        <p14:creationId xmlns:p14="http://schemas.microsoft.com/office/powerpoint/2010/main" val="40070598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JC 2020.02.17 UWC colors">
      <a:dk1>
        <a:srgbClr val="2F4052"/>
      </a:dk1>
      <a:lt1>
        <a:srgbClr val="F2F2F2"/>
      </a:lt1>
      <a:dk2>
        <a:srgbClr val="2F4052"/>
      </a:dk2>
      <a:lt2>
        <a:srgbClr val="D3D8E4"/>
      </a:lt2>
      <a:accent1>
        <a:srgbClr val="2381C4"/>
      </a:accent1>
      <a:accent2>
        <a:srgbClr val="F6AC46"/>
      </a:accent2>
      <a:accent3>
        <a:srgbClr val="36BFC4"/>
      </a:accent3>
      <a:accent4>
        <a:srgbClr val="EB5763"/>
      </a:accent4>
      <a:accent5>
        <a:srgbClr val="93278F"/>
      </a:accent5>
      <a:accent6>
        <a:srgbClr val="78777A"/>
      </a:accent6>
      <a:hlink>
        <a:srgbClr val="2381C4"/>
      </a:hlink>
      <a:folHlink>
        <a:srgbClr val="78777A"/>
      </a:folHlink>
    </a:clrScheme>
    <a:fontScheme name="JC 2020.02.17">
      <a:majorFont>
        <a:latin typeface="Franklin Gothic Demi"/>
        <a:ea typeface=""/>
        <a:cs typeface=""/>
      </a:majorFont>
      <a:minorFont>
        <a:latin typeface="Cronos Pro"/>
        <a:ea typeface=""/>
        <a:cs typeface=""/>
      </a:minorFont>
    </a:fontScheme>
    <a:fmtScheme name="Smokey Glass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7500477C496E4EABCAA3CB7EF03C1D" ma:contentTypeVersion="2" ma:contentTypeDescription="Create a new document." ma:contentTypeScope="" ma:versionID="66a5111a4ad560908184ee36534f9419">
  <xsd:schema xmlns:xsd="http://www.w3.org/2001/XMLSchema" xmlns:xs="http://www.w3.org/2001/XMLSchema" xmlns:p="http://schemas.microsoft.com/office/2006/metadata/properties" xmlns:ns3="8af94d8a-bc5e-4dc7-b254-1423b267766e" targetNamespace="http://schemas.microsoft.com/office/2006/metadata/properties" ma:root="true" ma:fieldsID="fd94c063c9481384c93656ae005078cf" ns3:_="">
    <xsd:import namespace="8af94d8a-bc5e-4dc7-b254-1423b26776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f94d8a-bc5e-4dc7-b254-1423b26776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24A836-5271-4B88-BADB-A477F0F77FD3}">
  <ds:schemaRefs>
    <ds:schemaRef ds:uri="http://schemas.microsoft.com/office/2006/metadata/properties"/>
    <ds:schemaRef ds:uri="http://purl.org/dc/terms/"/>
    <ds:schemaRef ds:uri="http://purl.org/dc/elements/1.1/"/>
    <ds:schemaRef ds:uri="http://schemas.openxmlformats.org/package/2006/metadata/core-properties"/>
    <ds:schemaRef ds:uri="8af94d8a-bc5e-4dc7-b254-1423b267766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5EDAF2D-BB45-4476-A79E-972F34ECD7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C45262-0C62-4544-AE92-C3921CCC2D64}">
  <ds:schemaRefs>
    <ds:schemaRef ds:uri="8af94d8a-bc5e-4dc7-b254-1423b267766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298</Words>
  <Application>Microsoft Macintosh PowerPoint</Application>
  <PresentationFormat>Widescreen</PresentationFormat>
  <Paragraphs>67</Paragraphs>
  <Slides>16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Cronos Pro</vt:lpstr>
      <vt:lpstr>Franklin Gothic Demi</vt:lpstr>
      <vt:lpstr>Office Theme</vt:lpstr>
      <vt:lpstr>Ionic Bonds &amp; Structure</vt:lpstr>
      <vt:lpstr>Terminology</vt:lpstr>
      <vt:lpstr>Navigation</vt:lpstr>
      <vt:lpstr>Ionic Bonds</vt:lpstr>
      <vt:lpstr>Stable electron configurations</vt:lpstr>
      <vt:lpstr>Electron transfer (redox) reaction</vt:lpstr>
      <vt:lpstr>Attraction between ion pairs</vt:lpstr>
      <vt:lpstr>Progression from Bonding to Structure</vt:lpstr>
      <vt:lpstr>Stoichiometry</vt:lpstr>
      <vt:lpstr>Deducing a stable formula</vt:lpstr>
      <vt:lpstr>Polyatomic ions</vt:lpstr>
      <vt:lpstr>Naming Ionic Compounds</vt:lpstr>
      <vt:lpstr>Cation - Anion</vt:lpstr>
      <vt:lpstr>Ionic Structures</vt:lpstr>
      <vt:lpstr>Ionic Lattice</vt:lpstr>
      <vt:lpstr>Ionic liquids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Ionic Bonds &amp; Structure</dc:title>
  <dc:creator>Jon Chui</dc:creator>
  <cp:lastModifiedBy>Jon Chui</cp:lastModifiedBy>
  <cp:revision>2</cp:revision>
  <dcterms:created xsi:type="dcterms:W3CDTF">2020-02-25T08:03:58Z</dcterms:created>
  <dcterms:modified xsi:type="dcterms:W3CDTF">2020-02-25T08:17:03Z</dcterms:modified>
</cp:coreProperties>
</file>